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7"/>
  </p:notesMasterIdLst>
  <p:sldIdLst>
    <p:sldId id="256" r:id="rId2"/>
    <p:sldId id="257" r:id="rId3"/>
    <p:sldId id="258" r:id="rId4"/>
    <p:sldId id="278" r:id="rId5"/>
    <p:sldId id="279" r:id="rId6"/>
    <p:sldId id="280" r:id="rId7"/>
    <p:sldId id="281" r:id="rId8"/>
    <p:sldId id="282" r:id="rId9"/>
    <p:sldId id="259" r:id="rId10"/>
    <p:sldId id="284" r:id="rId11"/>
    <p:sldId id="285" r:id="rId12"/>
    <p:sldId id="260" r:id="rId13"/>
    <p:sldId id="261" r:id="rId14"/>
    <p:sldId id="262" r:id="rId15"/>
    <p:sldId id="268" r:id="rId16"/>
    <p:sldId id="289" r:id="rId17"/>
    <p:sldId id="288" r:id="rId18"/>
    <p:sldId id="287" r:id="rId19"/>
    <p:sldId id="263" r:id="rId20"/>
    <p:sldId id="264" r:id="rId21"/>
    <p:sldId id="269" r:id="rId22"/>
    <p:sldId id="291" r:id="rId23"/>
    <p:sldId id="292" r:id="rId24"/>
    <p:sldId id="293" r:id="rId25"/>
    <p:sldId id="277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1CDA1A1-C920-4F4E-89FC-4F0CBC019494}">
          <p14:sldIdLst>
            <p14:sldId id="256"/>
            <p14:sldId id="257"/>
            <p14:sldId id="258"/>
            <p14:sldId id="278"/>
            <p14:sldId id="279"/>
            <p14:sldId id="280"/>
            <p14:sldId id="281"/>
            <p14:sldId id="282"/>
            <p14:sldId id="259"/>
            <p14:sldId id="284"/>
            <p14:sldId id="285"/>
            <p14:sldId id="260"/>
            <p14:sldId id="261"/>
            <p14:sldId id="262"/>
            <p14:sldId id="268"/>
            <p14:sldId id="289"/>
            <p14:sldId id="288"/>
            <p14:sldId id="287"/>
            <p14:sldId id="263"/>
            <p14:sldId id="264"/>
            <p14:sldId id="269"/>
            <p14:sldId id="291"/>
            <p14:sldId id="292"/>
            <p14:sldId id="293"/>
            <p14:sldId id="27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EF5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648" autoAdjust="0"/>
  </p:normalViewPr>
  <p:slideViewPr>
    <p:cSldViewPr snapToObjects="1">
      <p:cViewPr varScale="1">
        <p:scale>
          <a:sx n="78" d="100"/>
          <a:sy n="78" d="100"/>
        </p:scale>
        <p:origin x="-105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126F9C-A8C7-F849-8174-16357D7ED55A}" type="datetimeFigureOut">
              <a:rPr lang="en-US" smtClean="0"/>
              <a:t>2/24/12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EBE253-D70D-944A-9731-4078A2443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21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3805" y="4343704"/>
            <a:ext cx="5030391" cy="4113892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Suggestion: follow along and</a:t>
            </a:r>
            <a:r>
              <a:rPr lang="en-US" baseline="0" dirty="0" smtClean="0"/>
              <a:t> do the coding together.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BE253-D70D-944A-9731-4078A24436E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6454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n-body simulations ... This is from a large-scale</a:t>
            </a:r>
            <a:r>
              <a:rPr lang="en-US" baseline="0" dirty="0" smtClean="0"/>
              <a:t> simulation of the birth of the universe</a:t>
            </a:r>
            <a:r>
              <a:rPr lang="en-US" dirty="0" smtClean="0"/>
              <a:t>: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en.wikipedia.org</a:t>
            </a:r>
            <a:r>
              <a:rPr lang="en-US" dirty="0" smtClean="0"/>
              <a:t>/wiki/File:AstroMSseqF_063aL_(18135101).jpg</a:t>
            </a:r>
          </a:p>
          <a:p>
            <a:endParaRPr lang="en-US" dirty="0" smtClean="0"/>
          </a:p>
          <a:p>
            <a:r>
              <a:rPr lang="en-US" dirty="0" err="1" smtClean="0"/>
              <a:t>Mpc</a:t>
            </a:r>
            <a:r>
              <a:rPr lang="en-US" dirty="0" smtClean="0"/>
              <a:t> is </a:t>
            </a:r>
            <a:r>
              <a:rPr lang="en-US" dirty="0" err="1" smtClean="0"/>
              <a:t>megaparsecs</a:t>
            </a:r>
            <a:r>
              <a:rPr lang="en-US" dirty="0" smtClean="0"/>
              <a:t>.</a:t>
            </a:r>
            <a:r>
              <a:rPr lang="en-US" baseline="0" dirty="0" smtClean="0"/>
              <a:t>  /h is some physical constant representing uncertainty about rate of expansion of the universe.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Obviously this is a</a:t>
            </a:r>
            <a:r>
              <a:rPr lang="en-US" baseline="0" dirty="0" smtClean="0"/>
              <a:t> very complex problem.  It is not just like testing for primes.  But I believe they simulate n-body problems by iterating over </a:t>
            </a:r>
            <a:r>
              <a:rPr lang="en-US" baseline="0" dirty="0" err="1" smtClean="0"/>
              <a:t>timesteps</a:t>
            </a:r>
            <a:r>
              <a:rPr lang="en-US" baseline="0" dirty="0" smtClean="0"/>
              <a:t>, and in each </a:t>
            </a:r>
            <a:r>
              <a:rPr lang="en-US" baseline="0" dirty="0" err="1" smtClean="0"/>
              <a:t>timestep</a:t>
            </a:r>
            <a:r>
              <a:rPr lang="en-US" baseline="0" dirty="0" smtClean="0"/>
              <a:t> you slice it into physical regions (or bodies) with each ‘thread’ handling one body.  So at a very high level, it is the same pattern.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BE253-D70D-944A-9731-4078A24436E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3051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air has</a:t>
            </a:r>
            <a:r>
              <a:rPr lang="en-US" baseline="0" dirty="0" smtClean="0"/>
              <a:t> 2 cores, each with two virtual cores (Hyper-Threading)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BE253-D70D-944A-9731-4078A24436E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501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08012"/>
            <a:ext cx="7772400" cy="1470025"/>
          </a:xfrm>
        </p:spPr>
        <p:txBody>
          <a:bodyPr/>
          <a:lstStyle>
            <a:lvl1pPr>
              <a:defRPr>
                <a:latin typeface="Museo 500"/>
                <a:cs typeface="Museo 50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7677492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 b="0">
                <a:latin typeface="Gill Sans MT"/>
                <a:cs typeface="Gill Sans MT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819400"/>
            <a:ext cx="8382000" cy="1362075"/>
          </a:xfrm>
        </p:spPr>
        <p:txBody>
          <a:bodyPr anchor="t"/>
          <a:lstStyle>
            <a:lvl1pPr algn="ctr">
              <a:defRPr sz="4000" b="1" cap="none">
                <a:solidFill>
                  <a:srgbClr val="EE6E12"/>
                </a:solidFill>
                <a:latin typeface="Museo 500"/>
                <a:cs typeface="Museo 50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74091" y="371182"/>
            <a:ext cx="8388909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374091" y="1524000"/>
            <a:ext cx="8388909" cy="4953000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74091" y="371182"/>
            <a:ext cx="8388909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74090" y="371182"/>
            <a:ext cx="838891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8830843" y="6611779"/>
            <a:ext cx="34246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F5551B27-49BC-4291-80C6-707CDCF1D651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/>
                <a:ea typeface="ＭＳ Ｐゴシック" pitchFamily="-96" charset="-128"/>
                <a:cs typeface="Gill Sans MT"/>
              </a:rPr>
              <a:pPr/>
              <a:t>‹#›</a:t>
            </a:fld>
            <a:endParaRPr lang="en-US" dirty="0">
              <a:latin typeface="Gill Sans MT"/>
              <a:cs typeface="Gill Sans MT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374090" y="1524000"/>
            <a:ext cx="838891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Text</a:t>
            </a:r>
          </a:p>
          <a:p>
            <a:pPr lvl="1"/>
            <a:r>
              <a:rPr lang="en-US" dirty="0" smtClean="0"/>
              <a:t>More text</a:t>
            </a:r>
          </a:p>
          <a:p>
            <a:pPr lvl="2"/>
            <a:r>
              <a:rPr lang="en-US" dirty="0" smtClean="0"/>
              <a:t>Still more text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marL="0" indent="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EE6E12"/>
          </a:solidFill>
          <a:latin typeface="Museo 500"/>
          <a:ea typeface="+mj-ea"/>
          <a:cs typeface="Museo 500"/>
        </a:defRPr>
      </a:lvl1pPr>
      <a:lvl2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2pPr>
      <a:lvl3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3pPr>
      <a:lvl4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4pPr>
      <a:lvl5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5pPr>
      <a:lvl6pPr marL="5762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6pPr>
      <a:lvl7pPr marL="10334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7pPr>
      <a:lvl8pPr marL="14906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8pPr>
      <a:lvl9pPr marL="19478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9pPr>
    </p:titleStyle>
    <p:bodyStyle>
      <a:lvl1pPr marL="0" indent="0" algn="l" rtl="0" eaLnBrk="1" fontAlgn="base" hangingPunct="1">
        <a:spcBef>
          <a:spcPts val="1800"/>
        </a:spcBef>
        <a:spcAft>
          <a:spcPct val="0"/>
        </a:spcAft>
        <a:buClr>
          <a:schemeClr val="bg1"/>
        </a:buClr>
        <a:buSzPct val="25000"/>
        <a:buFont typeface="Arial"/>
        <a:buChar char="•"/>
        <a:defRPr sz="2500" b="0">
          <a:solidFill>
            <a:schemeClr val="tx1"/>
          </a:solidFill>
          <a:latin typeface="Gill Sans MT"/>
          <a:ea typeface="+mn-ea"/>
          <a:cs typeface="Gill Sans MT"/>
        </a:defRPr>
      </a:lvl1pPr>
      <a:lvl2pPr marL="715963" indent="-273050" algn="l" rtl="0" eaLnBrk="1" fontAlgn="base" hangingPunct="1">
        <a:spcBef>
          <a:spcPts val="480"/>
        </a:spcBef>
        <a:spcAft>
          <a:spcPct val="0"/>
        </a:spcAft>
        <a:buClrTx/>
        <a:buSzPct val="110000"/>
        <a:buFont typeface="Arial"/>
        <a:buChar char="•"/>
        <a:defRPr sz="2000" baseline="0">
          <a:solidFill>
            <a:schemeClr val="tx1"/>
          </a:solidFill>
          <a:latin typeface="Gill Sans MT"/>
          <a:cs typeface="Gill Sans M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SzPct val="80000"/>
        <a:buFont typeface="Wingdings" pitchFamily="2" charset="2"/>
        <a:buChar char="§"/>
        <a:defRPr sz="2000" baseline="0">
          <a:solidFill>
            <a:schemeClr val="tx1"/>
          </a:solidFill>
          <a:latin typeface="Gill Sans MT"/>
          <a:cs typeface="Gill Sans M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Gill Sans"/>
          <a:cs typeface="Gill San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Gill Sans"/>
          <a:cs typeface="Gill San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://cnettv.cnet.com/tour-lucasfilm-data-center/9742-1_53-25855.html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Threads:</a:t>
            </a:r>
            <a:br>
              <a:rPr lang="en-US" dirty="0" smtClean="0"/>
            </a:br>
            <a:r>
              <a:rPr lang="en-US" dirty="0" smtClean="0"/>
              <a:t>putting the pieces together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 241</a:t>
            </a:r>
          </a:p>
          <a:p>
            <a:r>
              <a:rPr lang="en-US" dirty="0"/>
              <a:t>February </a:t>
            </a:r>
            <a:r>
              <a:rPr lang="en-US" dirty="0" smtClean="0"/>
              <a:t>24, </a:t>
            </a:r>
            <a:r>
              <a:rPr lang="en-US" dirty="0"/>
              <a:t>2012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Copyright © University of Illinois CS 241 Staff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371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threads?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Processes do not share resources well</a:t>
            </a:r>
          </a:p>
          <a:p>
            <a:pPr lvl="1"/>
            <a:r>
              <a:rPr lang="en-US" dirty="0" smtClean="0"/>
              <a:t>Why?</a:t>
            </a:r>
          </a:p>
          <a:p>
            <a:r>
              <a:rPr lang="en-US" dirty="0" smtClean="0"/>
              <a:t>Process context switching cost is high</a:t>
            </a:r>
          </a:p>
          <a:p>
            <a:pPr lvl="1"/>
            <a:r>
              <a:rPr lang="en-US" dirty="0" smtClean="0"/>
              <a:t>Why?</a:t>
            </a:r>
          </a:p>
          <a:p>
            <a:r>
              <a:rPr lang="en-US" dirty="0" smtClean="0"/>
              <a:t>Therefore ... Threads: light-weight processes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96700" y="4267200"/>
            <a:ext cx="2207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EF5B00"/>
                </a:solidFill>
                <a:latin typeface="Gill Sans"/>
                <a:cs typeface="Gill Sans"/>
              </a:rPr>
              <a:t>Shared address space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36172" y="5486400"/>
            <a:ext cx="16687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 smtClean="0">
                <a:solidFill>
                  <a:srgbClr val="EF5B00"/>
                </a:solidFill>
                <a:latin typeface="Gill Sans"/>
                <a:cs typeface="Gill Sans"/>
              </a:rPr>
              <a:t>Easier</a:t>
            </a:r>
          </a:p>
          <a:p>
            <a:pPr algn="ctr"/>
            <a:r>
              <a:rPr lang="en-US" sz="1800" dirty="0" smtClean="0">
                <a:latin typeface="Gill Sans"/>
                <a:cs typeface="Gill Sans"/>
              </a:rPr>
              <a:t>communication,</a:t>
            </a:r>
          </a:p>
          <a:p>
            <a:pPr algn="ctr"/>
            <a:r>
              <a:rPr lang="en-US" dirty="0" smtClean="0">
                <a:latin typeface="Gill Sans"/>
                <a:cs typeface="Gill Sans"/>
              </a:rPr>
              <a:t>less protection</a:t>
            </a:r>
            <a:endParaRPr lang="en-US" sz="1800" dirty="0" smtClean="0"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78838" y="5486400"/>
            <a:ext cx="168155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 smtClean="0">
                <a:solidFill>
                  <a:srgbClr val="EF5B00"/>
                </a:solidFill>
                <a:latin typeface="Gill Sans"/>
                <a:cs typeface="Gill Sans"/>
              </a:rPr>
              <a:t>Faster</a:t>
            </a:r>
            <a:r>
              <a:rPr lang="en-US" sz="1800" dirty="0" smtClean="0">
                <a:latin typeface="Gill Sans"/>
                <a:cs typeface="Gill Sans"/>
              </a:rPr>
              <a:t> creation,</a:t>
            </a:r>
          </a:p>
          <a:p>
            <a:pPr algn="ctr"/>
            <a:r>
              <a:rPr lang="en-US" dirty="0" smtClean="0">
                <a:latin typeface="Gill Sans"/>
                <a:cs typeface="Gill Sans"/>
              </a:rPr>
              <a:t>switching,</a:t>
            </a:r>
          </a:p>
          <a:p>
            <a:pPr algn="ctr"/>
            <a:r>
              <a:rPr lang="en-US" dirty="0" smtClean="0">
                <a:latin typeface="Gill Sans"/>
                <a:cs typeface="Gill Sans"/>
              </a:rPr>
              <a:t>communication,</a:t>
            </a:r>
          </a:p>
          <a:p>
            <a:pPr algn="ctr"/>
            <a:r>
              <a:rPr lang="en-US" sz="1800" dirty="0" smtClean="0">
                <a:latin typeface="Gill Sans"/>
                <a:cs typeface="Gill Sans"/>
              </a:rPr>
              <a:t>termination</a:t>
            </a:r>
          </a:p>
        </p:txBody>
      </p:sp>
      <p:cxnSp>
        <p:nvCxnSpPr>
          <p:cNvPr id="8" name="Straight Arrow Connector 7"/>
          <p:cNvCxnSpPr/>
          <p:nvPr/>
        </p:nvCxnSpPr>
        <p:spPr bwMode="auto">
          <a:xfrm flipH="1">
            <a:off x="3276600" y="4636532"/>
            <a:ext cx="592296" cy="773668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" name="Straight Arrow Connector 8"/>
          <p:cNvCxnSpPr/>
          <p:nvPr/>
        </p:nvCxnSpPr>
        <p:spPr bwMode="auto">
          <a:xfrm>
            <a:off x="5029200" y="4636532"/>
            <a:ext cx="533400" cy="697468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3882207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Tasks suitable for threading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Has multiple parallel sub-tasks</a:t>
            </a:r>
          </a:p>
          <a:p>
            <a:r>
              <a:rPr lang="en-US" dirty="0"/>
              <a:t>Some sub-tasks block for potentially long </a:t>
            </a:r>
            <a:r>
              <a:rPr lang="en-US" dirty="0" smtClean="0"/>
              <a:t>waits</a:t>
            </a:r>
          </a:p>
          <a:p>
            <a:pPr lvl="1"/>
            <a:r>
              <a:rPr lang="en-US" dirty="0" smtClean="0"/>
              <a:t>Reading off disk</a:t>
            </a:r>
          </a:p>
          <a:p>
            <a:pPr lvl="1"/>
            <a:r>
              <a:rPr lang="en-US" dirty="0" smtClean="0"/>
              <a:t>Waiting for user input</a:t>
            </a:r>
          </a:p>
          <a:p>
            <a:pPr lvl="1"/>
            <a:r>
              <a:rPr lang="en-US" dirty="0" smtClean="0"/>
              <a:t>Waiting for other “asynchronous” events (could arrive at any time)</a:t>
            </a:r>
          </a:p>
          <a:p>
            <a:pPr lvl="1"/>
            <a:r>
              <a:rPr lang="en-US" dirty="0" smtClean="0"/>
              <a:t>Can you implement these without threads?</a:t>
            </a:r>
          </a:p>
          <a:p>
            <a:pPr lvl="2"/>
            <a:r>
              <a:rPr lang="en-US" dirty="0" smtClean="0"/>
              <a:t>Yes, but threads help modularize</a:t>
            </a:r>
            <a:endParaRPr lang="en-US" dirty="0"/>
          </a:p>
          <a:p>
            <a:r>
              <a:rPr lang="en-US" dirty="0" smtClean="0"/>
              <a:t>Or, some </a:t>
            </a:r>
            <a:r>
              <a:rPr lang="en-US" dirty="0"/>
              <a:t>sub-tasks use many CPU </a:t>
            </a:r>
            <a:r>
              <a:rPr lang="en-US" dirty="0" smtClean="0"/>
              <a:t>cycles</a:t>
            </a:r>
          </a:p>
          <a:p>
            <a:pPr lvl="1"/>
            <a:r>
              <a:rPr lang="en-US" dirty="0" smtClean="0"/>
              <a:t>Ideas? How about...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1758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Putting it all together:</a:t>
            </a:r>
            <a:br>
              <a:rPr lang="en-US" dirty="0" smtClean="0"/>
            </a:br>
            <a:r>
              <a:rPr lang="en-US" dirty="0" err="1" smtClean="0"/>
              <a:t>primality</a:t>
            </a:r>
            <a:r>
              <a:rPr lang="en-US" dirty="0" smtClean="0"/>
              <a:t> 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6120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Primality</a:t>
            </a:r>
            <a:r>
              <a:rPr lang="en-US" dirty="0" smtClean="0"/>
              <a:t> testing goals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Decide if an integer is prime</a:t>
            </a:r>
          </a:p>
          <a:p>
            <a:pPr lvl="1"/>
            <a:r>
              <a:rPr lang="en-US" dirty="0" smtClean="0"/>
              <a:t>Input: integer</a:t>
            </a:r>
          </a:p>
          <a:p>
            <a:pPr lvl="1"/>
            <a:r>
              <a:rPr lang="en-US" dirty="0" smtClean="0"/>
              <a:t>Output: prime, or composite with factors</a:t>
            </a:r>
          </a:p>
          <a:p>
            <a:r>
              <a:rPr lang="en-US" dirty="0" smtClean="0"/>
              <a:t>Exploit parallelism</a:t>
            </a:r>
          </a:p>
          <a:p>
            <a:pPr lvl="1"/>
            <a:r>
              <a:rPr lang="en-US" dirty="0" smtClean="0"/>
              <a:t>Testing </a:t>
            </a:r>
            <a:r>
              <a:rPr lang="en-US" dirty="0" err="1" smtClean="0"/>
              <a:t>primality</a:t>
            </a:r>
            <a:r>
              <a:rPr lang="en-US" dirty="0" smtClean="0"/>
              <a:t> can be slow</a:t>
            </a:r>
          </a:p>
          <a:p>
            <a:pPr lvl="1"/>
            <a:r>
              <a:rPr lang="en-US" dirty="0" smtClean="0"/>
              <a:t>My laptop has multiple cores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4910790"/>
            <a:ext cx="8438383" cy="39021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2401" y="5257800"/>
            <a:ext cx="5026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Gill Sans MT"/>
                <a:cs typeface="Gill Sans MT"/>
              </a:rPr>
              <a:t>the primes </a:t>
            </a:r>
            <a:r>
              <a:rPr lang="en-US" dirty="0" smtClean="0">
                <a:latin typeface="Gill Sans MT"/>
                <a:cs typeface="Gill Sans MT"/>
              </a:rPr>
              <a:t>(x axis) in binary (y axis)   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Gill Sans MT"/>
                <a:cs typeface="Gill Sans MT"/>
              </a:rPr>
              <a:t>[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  <a:latin typeface="Gill Sans MT"/>
                <a:cs typeface="Gill Sans MT"/>
              </a:rPr>
              <a:t>MathWorld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Gill Sans MT"/>
                <a:cs typeface="Gill Sans MT"/>
              </a:rPr>
              <a:t>]</a:t>
            </a:r>
            <a:endParaRPr lang="en-US" sz="1800" dirty="0" smtClean="0">
              <a:solidFill>
                <a:schemeClr val="bg1">
                  <a:lumMod val="75000"/>
                </a:schemeClr>
              </a:solidFill>
              <a:latin typeface="Gill Sans MT"/>
              <a:cs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11029379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the problem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Serial algorithm</a:t>
            </a:r>
          </a:p>
          <a:p>
            <a:pPr lvl="1"/>
            <a:r>
              <a:rPr lang="en-US" dirty="0" smtClean="0"/>
              <a:t>Iterate through possible factors f, testing if f divides x</a:t>
            </a:r>
          </a:p>
          <a:p>
            <a:r>
              <a:rPr lang="en-US" dirty="0" smtClean="0"/>
              <a:t>Easy to parallelize</a:t>
            </a:r>
          </a:p>
          <a:p>
            <a:pPr lvl="1"/>
            <a:r>
              <a:rPr lang="en-US" dirty="0" smtClean="0"/>
              <a:t>Lots of very small chunks of independent work</a:t>
            </a:r>
          </a:p>
          <a:p>
            <a:pPr lvl="1"/>
            <a:r>
              <a:rPr lang="en-US" dirty="0" smtClean="0"/>
              <a:t>Technical term: </a:t>
            </a:r>
            <a:r>
              <a:rPr lang="en-US" dirty="0" smtClean="0">
                <a:solidFill>
                  <a:srgbClr val="EF5B00"/>
                </a:solidFill>
              </a:rPr>
              <a:t>embarrassingly parallel</a:t>
            </a:r>
          </a:p>
        </p:txBody>
      </p:sp>
    </p:spTree>
    <p:extLst>
      <p:ext uri="{BB962C8B-B14F-4D97-AF65-F5344CB8AC3E}">
        <p14:creationId xmlns:p14="http://schemas.microsoft.com/office/powerpoint/2010/main" val="3463535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/>
          <p:cNvCxnSpPr/>
          <p:nvPr/>
        </p:nvCxnSpPr>
        <p:spPr bwMode="auto">
          <a:xfrm>
            <a:off x="2286000" y="1600200"/>
            <a:ext cx="0" cy="914400"/>
          </a:xfrm>
          <a:prstGeom prst="straightConnector1">
            <a:avLst/>
          </a:prstGeom>
          <a:noFill/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6" name="TextBox 25"/>
          <p:cNvSpPr txBox="1"/>
          <p:nvPr/>
        </p:nvSpPr>
        <p:spPr>
          <a:xfrm>
            <a:off x="1959059" y="1126123"/>
            <a:ext cx="6763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Gill Sans MT"/>
                <a:cs typeface="Gill Sans MT"/>
              </a:rPr>
              <a:t>main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92479" y="658297"/>
            <a:ext cx="21870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Gill Sans MT"/>
                <a:cs typeface="Gill Sans MT"/>
              </a:rPr>
              <a:t>input: is 901 prime?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276600" y="2932522"/>
            <a:ext cx="460921" cy="2325278"/>
            <a:chOff x="3276600" y="2932522"/>
            <a:chExt cx="460921" cy="2325278"/>
          </a:xfrm>
        </p:grpSpPr>
        <p:cxnSp>
          <p:nvCxnSpPr>
            <p:cNvPr id="27" name="Straight Arrow Connector 26"/>
            <p:cNvCxnSpPr/>
            <p:nvPr/>
          </p:nvCxnSpPr>
          <p:spPr bwMode="auto">
            <a:xfrm>
              <a:off x="3276600" y="2971800"/>
              <a:ext cx="0" cy="2286000"/>
            </a:xfrm>
            <a:prstGeom prst="straightConnector1">
              <a:avLst/>
            </a:prstGeom>
            <a:noFill/>
            <a:ln w="508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0" name="TextBox 29"/>
            <p:cNvSpPr txBox="1"/>
            <p:nvPr/>
          </p:nvSpPr>
          <p:spPr>
            <a:xfrm rot="5400000">
              <a:off x="2876380" y="3393553"/>
              <a:ext cx="13221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Gill Sans MT"/>
                  <a:cs typeface="Gill Sans MT"/>
                </a:rPr>
                <a:t>check 2-10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632811" y="2971800"/>
            <a:ext cx="400110" cy="1676400"/>
            <a:chOff x="4632811" y="2971800"/>
            <a:chExt cx="400110" cy="1676400"/>
          </a:xfrm>
        </p:grpSpPr>
        <p:sp>
          <p:nvSpPr>
            <p:cNvPr id="31" name="TextBox 30"/>
            <p:cNvSpPr txBox="1"/>
            <p:nvPr/>
          </p:nvSpPr>
          <p:spPr>
            <a:xfrm rot="5400000">
              <a:off x="4107660" y="3545953"/>
              <a:ext cx="14504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Gill Sans MT"/>
                  <a:cs typeface="Gill Sans MT"/>
                </a:rPr>
                <a:t>check 11-20</a:t>
              </a:r>
            </a:p>
          </p:txBody>
        </p:sp>
        <p:cxnSp>
          <p:nvCxnSpPr>
            <p:cNvPr id="33" name="Straight Arrow Connector 32"/>
            <p:cNvCxnSpPr/>
            <p:nvPr/>
          </p:nvCxnSpPr>
          <p:spPr bwMode="auto">
            <a:xfrm>
              <a:off x="4648199" y="2971800"/>
              <a:ext cx="1" cy="1676400"/>
            </a:xfrm>
            <a:prstGeom prst="straightConnector1">
              <a:avLst/>
            </a:prstGeom>
            <a:noFill/>
            <a:ln w="508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  <p:grpSp>
        <p:nvGrpSpPr>
          <p:cNvPr id="6" name="Group 5"/>
          <p:cNvGrpSpPr/>
          <p:nvPr/>
        </p:nvGrpSpPr>
        <p:grpSpPr>
          <a:xfrm>
            <a:off x="6172200" y="2926899"/>
            <a:ext cx="460921" cy="2940501"/>
            <a:chOff x="6172200" y="2926899"/>
            <a:chExt cx="460921" cy="2940501"/>
          </a:xfrm>
        </p:grpSpPr>
        <p:sp>
          <p:nvSpPr>
            <p:cNvPr id="32" name="TextBox 31"/>
            <p:cNvSpPr txBox="1"/>
            <p:nvPr/>
          </p:nvSpPr>
          <p:spPr>
            <a:xfrm rot="5400000">
              <a:off x="5707860" y="3452050"/>
              <a:ext cx="14504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Gill Sans MT"/>
                  <a:cs typeface="Gill Sans MT"/>
                </a:rPr>
                <a:t>check 21-31</a:t>
              </a:r>
            </a:p>
          </p:txBody>
        </p:sp>
        <p:cxnSp>
          <p:nvCxnSpPr>
            <p:cNvPr id="34" name="Straight Arrow Connector 33"/>
            <p:cNvCxnSpPr/>
            <p:nvPr/>
          </p:nvCxnSpPr>
          <p:spPr bwMode="auto">
            <a:xfrm>
              <a:off x="6172200" y="2971800"/>
              <a:ext cx="0" cy="2895600"/>
            </a:xfrm>
            <a:prstGeom prst="straightConnector1">
              <a:avLst/>
            </a:prstGeom>
            <a:noFill/>
            <a:ln w="508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  <p:grpSp>
        <p:nvGrpSpPr>
          <p:cNvPr id="2" name="Group 1"/>
          <p:cNvGrpSpPr/>
          <p:nvPr/>
        </p:nvGrpSpPr>
        <p:grpSpPr>
          <a:xfrm>
            <a:off x="2286000" y="2150094"/>
            <a:ext cx="4404356" cy="821706"/>
            <a:chOff x="2286000" y="2150094"/>
            <a:chExt cx="4404356" cy="821706"/>
          </a:xfrm>
        </p:grpSpPr>
        <p:cxnSp>
          <p:nvCxnSpPr>
            <p:cNvPr id="7" name="Straight Arrow Connector 6"/>
            <p:cNvCxnSpPr/>
            <p:nvPr/>
          </p:nvCxnSpPr>
          <p:spPr bwMode="auto">
            <a:xfrm>
              <a:off x="2286000" y="2514600"/>
              <a:ext cx="990600" cy="457200"/>
            </a:xfrm>
            <a:prstGeom prst="straightConnector1">
              <a:avLst/>
            </a:prstGeom>
            <a:noFill/>
            <a:ln w="3175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1" name="Straight Arrow Connector 10"/>
            <p:cNvCxnSpPr/>
            <p:nvPr/>
          </p:nvCxnSpPr>
          <p:spPr bwMode="auto">
            <a:xfrm>
              <a:off x="2286000" y="2514600"/>
              <a:ext cx="2362200" cy="457200"/>
            </a:xfrm>
            <a:prstGeom prst="straightConnector1">
              <a:avLst/>
            </a:prstGeom>
            <a:noFill/>
            <a:ln w="3175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5" name="Straight Arrow Connector 14"/>
            <p:cNvCxnSpPr/>
            <p:nvPr/>
          </p:nvCxnSpPr>
          <p:spPr bwMode="auto">
            <a:xfrm>
              <a:off x="2286000" y="2514600"/>
              <a:ext cx="3886200" cy="457200"/>
            </a:xfrm>
            <a:prstGeom prst="straightConnector1">
              <a:avLst/>
            </a:prstGeom>
            <a:noFill/>
            <a:ln w="3175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5" name="TextBox 34"/>
            <p:cNvSpPr txBox="1"/>
            <p:nvPr/>
          </p:nvSpPr>
          <p:spPr>
            <a:xfrm>
              <a:off x="2742514" y="2150094"/>
              <a:ext cx="105730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Gill Sans MT"/>
                  <a:cs typeface="Gill Sans MT"/>
                </a:rPr>
                <a:t>thread 1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158391" y="2152797"/>
              <a:ext cx="105730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Gill Sans MT"/>
                  <a:cs typeface="Gill Sans MT"/>
                </a:rPr>
                <a:t>thread 2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633055" y="2152797"/>
              <a:ext cx="105730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Gill Sans MT"/>
                  <a:cs typeface="Gill Sans MT"/>
                </a:rPr>
                <a:t>thread 3</a:t>
              </a:r>
            </a:p>
          </p:txBody>
        </p:sp>
      </p:grpSp>
      <p:cxnSp>
        <p:nvCxnSpPr>
          <p:cNvPr id="42" name="Straight Arrow Connector 41"/>
          <p:cNvCxnSpPr/>
          <p:nvPr/>
        </p:nvCxnSpPr>
        <p:spPr bwMode="auto">
          <a:xfrm>
            <a:off x="2286000" y="2550204"/>
            <a:ext cx="0" cy="3545796"/>
          </a:xfrm>
          <a:prstGeom prst="straightConnector1">
            <a:avLst/>
          </a:prstGeom>
          <a:noFill/>
          <a:ln w="25400" cap="flat" cmpd="sng" algn="ctr">
            <a:solidFill>
              <a:srgbClr val="FF6600"/>
            </a:solidFill>
            <a:prstDash val="sysDot"/>
            <a:round/>
            <a:headEnd type="none" w="med" len="med"/>
            <a:tailEnd type="arrow"/>
          </a:ln>
          <a:effectLst/>
        </p:spPr>
      </p:cxnSp>
      <p:grpSp>
        <p:nvGrpSpPr>
          <p:cNvPr id="8" name="Group 7"/>
          <p:cNvGrpSpPr/>
          <p:nvPr/>
        </p:nvGrpSpPr>
        <p:grpSpPr>
          <a:xfrm>
            <a:off x="2286000" y="4648200"/>
            <a:ext cx="3886200" cy="1447800"/>
            <a:chOff x="2286000" y="4648200"/>
            <a:chExt cx="3886200" cy="1447800"/>
          </a:xfrm>
        </p:grpSpPr>
        <p:cxnSp>
          <p:nvCxnSpPr>
            <p:cNvPr id="48" name="Straight Arrow Connector 47"/>
            <p:cNvCxnSpPr/>
            <p:nvPr/>
          </p:nvCxnSpPr>
          <p:spPr bwMode="auto">
            <a:xfrm flipH="1">
              <a:off x="2286000" y="5257800"/>
              <a:ext cx="990600" cy="838200"/>
            </a:xfrm>
            <a:prstGeom prst="straightConnector1">
              <a:avLst/>
            </a:prstGeom>
            <a:noFill/>
            <a:ln w="3175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51" name="Straight Arrow Connector 50"/>
            <p:cNvCxnSpPr/>
            <p:nvPr/>
          </p:nvCxnSpPr>
          <p:spPr bwMode="auto">
            <a:xfrm flipH="1">
              <a:off x="2286000" y="4648200"/>
              <a:ext cx="2346812" cy="1447800"/>
            </a:xfrm>
            <a:prstGeom prst="straightConnector1">
              <a:avLst/>
            </a:prstGeom>
            <a:noFill/>
            <a:ln w="3175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54" name="Straight Arrow Connector 53"/>
            <p:cNvCxnSpPr/>
            <p:nvPr/>
          </p:nvCxnSpPr>
          <p:spPr bwMode="auto">
            <a:xfrm flipH="1">
              <a:off x="2286000" y="5867400"/>
              <a:ext cx="3886200" cy="228600"/>
            </a:xfrm>
            <a:prstGeom prst="straightConnector1">
              <a:avLst/>
            </a:prstGeom>
            <a:noFill/>
            <a:ln w="3175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  <p:grpSp>
        <p:nvGrpSpPr>
          <p:cNvPr id="9" name="Group 8"/>
          <p:cNvGrpSpPr/>
          <p:nvPr/>
        </p:nvGrpSpPr>
        <p:grpSpPr>
          <a:xfrm>
            <a:off x="1792190" y="6096000"/>
            <a:ext cx="934871" cy="638012"/>
            <a:chOff x="1792190" y="6096000"/>
            <a:chExt cx="934871" cy="638012"/>
          </a:xfrm>
        </p:grpSpPr>
        <p:sp>
          <p:nvSpPr>
            <p:cNvPr id="46" name="TextBox 45"/>
            <p:cNvSpPr txBox="1"/>
            <p:nvPr/>
          </p:nvSpPr>
          <p:spPr>
            <a:xfrm>
              <a:off x="1792190" y="6364680"/>
              <a:ext cx="934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 smtClean="0">
                  <a:latin typeface="Gill Sans MT"/>
                  <a:cs typeface="Gill Sans MT"/>
                </a:rPr>
                <a:t>Result: ?</a:t>
              </a:r>
            </a:p>
          </p:txBody>
        </p:sp>
        <p:cxnSp>
          <p:nvCxnSpPr>
            <p:cNvPr id="57" name="Straight Arrow Connector 56"/>
            <p:cNvCxnSpPr/>
            <p:nvPr/>
          </p:nvCxnSpPr>
          <p:spPr bwMode="auto">
            <a:xfrm>
              <a:off x="2286000" y="6096000"/>
              <a:ext cx="0" cy="381000"/>
            </a:xfrm>
            <a:prstGeom prst="straightConnector1">
              <a:avLst/>
            </a:prstGeom>
            <a:noFill/>
            <a:ln w="508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22696395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Same design pattern: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Simulate the universe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096000" y="6463099"/>
            <a:ext cx="28973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FF"/>
                </a:solidFill>
                <a:latin typeface="Gill Sans MT"/>
                <a:cs typeface="Gill Sans MT"/>
              </a:rPr>
              <a:t>[Millennium Simulation / Virgo Consortium]</a:t>
            </a:r>
          </a:p>
        </p:txBody>
      </p:sp>
    </p:spTree>
    <p:extLst>
      <p:ext uri="{BB962C8B-B14F-4D97-AF65-F5344CB8AC3E}">
        <p14:creationId xmlns:p14="http://schemas.microsoft.com/office/powerpoint/2010/main" val="2614439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design pattern:</a:t>
            </a:r>
            <a:br>
              <a:rPr lang="en-US" dirty="0" smtClean="0"/>
            </a:br>
            <a:r>
              <a:rPr lang="en-US" dirty="0" smtClean="0"/>
              <a:t>Download movies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905000"/>
            <a:ext cx="5711180" cy="3797935"/>
          </a:xfrm>
          <a:prstGeom prst="rect">
            <a:avLst/>
          </a:prstGeom>
          <a:effectLst>
            <a:reflection stA="50000" endPos="75000" dist="127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11499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design pattern:</a:t>
            </a:r>
            <a:br>
              <a:rPr lang="en-US" dirty="0" smtClean="0"/>
            </a:br>
            <a:r>
              <a:rPr lang="en-US" dirty="0" smtClean="0"/>
              <a:t>Render movies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505200" y="3434770"/>
            <a:ext cx="2191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 smtClean="0">
                <a:latin typeface="Gill Sans MT"/>
                <a:cs typeface="Gill Sans MT"/>
                <a:hlinkClick r:id="rId2"/>
              </a:rPr>
              <a:t>Lucasfilm data center</a:t>
            </a:r>
            <a:endParaRPr lang="en-US" sz="1800" dirty="0" smtClean="0">
              <a:latin typeface="Gill Sans MT"/>
              <a:cs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4126389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Decision: processes or threads?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Processes</a:t>
            </a:r>
          </a:p>
          <a:p>
            <a:pPr lvl="1"/>
            <a:r>
              <a:rPr lang="en-US" dirty="0" smtClean="0"/>
              <a:t>Exploit parallelism successfully</a:t>
            </a:r>
          </a:p>
          <a:p>
            <a:pPr lvl="1"/>
            <a:r>
              <a:rPr lang="en-US" dirty="0" smtClean="0"/>
              <a:t>Separate memory space: good for protection</a:t>
            </a:r>
          </a:p>
          <a:p>
            <a:r>
              <a:rPr lang="en-US" dirty="0" smtClean="0"/>
              <a:t>Threads</a:t>
            </a:r>
          </a:p>
          <a:p>
            <a:pPr lvl="1"/>
            <a:r>
              <a:rPr lang="en-US" dirty="0" smtClean="0"/>
              <a:t>Exploit parallelism successfully</a:t>
            </a:r>
          </a:p>
          <a:p>
            <a:pPr lvl="1"/>
            <a:r>
              <a:rPr lang="en-US" dirty="0" smtClean="0"/>
              <a:t>Shared memory space: good for working together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3189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for today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Pre-lecture quiz</a:t>
            </a:r>
          </a:p>
          <a:p>
            <a:r>
              <a:rPr lang="en-US" dirty="0" smtClean="0"/>
              <a:t>When should you use threads?</a:t>
            </a:r>
          </a:p>
          <a:p>
            <a:r>
              <a:rPr lang="en-US" dirty="0" smtClean="0"/>
              <a:t>Building a parallel application: </a:t>
            </a:r>
            <a:r>
              <a:rPr lang="en-US" dirty="0" err="1" smtClean="0"/>
              <a:t>primality</a:t>
            </a:r>
            <a:r>
              <a:rPr lang="en-US" dirty="0" smtClean="0"/>
              <a:t> 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4401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Planning the thread operations</a:t>
            </a:r>
            <a:endParaRPr lang="en-US" dirty="0"/>
          </a:p>
        </p:txBody>
      </p:sp>
      <p:cxnSp>
        <p:nvCxnSpPr>
          <p:cNvPr id="4" name="Straight Arrow Connector 3"/>
          <p:cNvCxnSpPr/>
          <p:nvPr/>
        </p:nvCxnSpPr>
        <p:spPr bwMode="auto">
          <a:xfrm>
            <a:off x="2693721" y="1600200"/>
            <a:ext cx="0" cy="914400"/>
          </a:xfrm>
          <a:prstGeom prst="straightConnector1">
            <a:avLst/>
          </a:prstGeom>
          <a:noFill/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" name="Straight Arrow Connector 4"/>
          <p:cNvCxnSpPr/>
          <p:nvPr/>
        </p:nvCxnSpPr>
        <p:spPr bwMode="auto">
          <a:xfrm>
            <a:off x="2693721" y="2514600"/>
            <a:ext cx="990600" cy="457200"/>
          </a:xfrm>
          <a:prstGeom prst="straightConnector1">
            <a:avLst/>
          </a:prstGeom>
          <a:noFill/>
          <a:ln w="31750" cap="flat" cmpd="sng" algn="ctr">
            <a:solidFill>
              <a:srgbClr val="FF66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" name="Straight Arrow Connector 5"/>
          <p:cNvCxnSpPr/>
          <p:nvPr/>
        </p:nvCxnSpPr>
        <p:spPr bwMode="auto">
          <a:xfrm>
            <a:off x="2693721" y="2514600"/>
            <a:ext cx="2362200" cy="457200"/>
          </a:xfrm>
          <a:prstGeom prst="straightConnector1">
            <a:avLst/>
          </a:prstGeom>
          <a:noFill/>
          <a:ln w="31750" cap="flat" cmpd="sng" algn="ctr">
            <a:solidFill>
              <a:srgbClr val="FF66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" name="Straight Arrow Connector 6"/>
          <p:cNvCxnSpPr/>
          <p:nvPr/>
        </p:nvCxnSpPr>
        <p:spPr bwMode="auto">
          <a:xfrm>
            <a:off x="2693721" y="2514600"/>
            <a:ext cx="3886200" cy="457200"/>
          </a:xfrm>
          <a:prstGeom prst="straightConnector1">
            <a:avLst/>
          </a:prstGeom>
          <a:noFill/>
          <a:ln w="31750" cap="flat" cmpd="sng" algn="ctr">
            <a:solidFill>
              <a:srgbClr val="FF66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" name="TextBox 7"/>
          <p:cNvSpPr txBox="1"/>
          <p:nvPr/>
        </p:nvSpPr>
        <p:spPr>
          <a:xfrm>
            <a:off x="2366780" y="1126123"/>
            <a:ext cx="6763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Gill Sans MT"/>
                <a:cs typeface="Gill Sans MT"/>
              </a:rPr>
              <a:t>main</a:t>
            </a:r>
          </a:p>
        </p:txBody>
      </p:sp>
      <p:cxnSp>
        <p:nvCxnSpPr>
          <p:cNvPr id="9" name="Straight Arrow Connector 8"/>
          <p:cNvCxnSpPr/>
          <p:nvPr/>
        </p:nvCxnSpPr>
        <p:spPr bwMode="auto">
          <a:xfrm>
            <a:off x="3684321" y="2971800"/>
            <a:ext cx="0" cy="2286000"/>
          </a:xfrm>
          <a:prstGeom prst="straightConnector1">
            <a:avLst/>
          </a:prstGeom>
          <a:noFill/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1" name="TextBox 10"/>
          <p:cNvSpPr txBox="1"/>
          <p:nvPr/>
        </p:nvSpPr>
        <p:spPr>
          <a:xfrm rot="5400000">
            <a:off x="3284101" y="3393553"/>
            <a:ext cx="13221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Gill Sans MT"/>
                <a:cs typeface="Gill Sans MT"/>
              </a:rPr>
              <a:t>check 2-10</a:t>
            </a:r>
          </a:p>
        </p:txBody>
      </p:sp>
      <p:sp>
        <p:nvSpPr>
          <p:cNvPr id="12" name="TextBox 11"/>
          <p:cNvSpPr txBox="1"/>
          <p:nvPr/>
        </p:nvSpPr>
        <p:spPr>
          <a:xfrm rot="5400000">
            <a:off x="4515381" y="3545953"/>
            <a:ext cx="1450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Gill Sans MT"/>
                <a:cs typeface="Gill Sans MT"/>
              </a:rPr>
              <a:t>check 11-20</a:t>
            </a:r>
          </a:p>
        </p:txBody>
      </p:sp>
      <p:sp>
        <p:nvSpPr>
          <p:cNvPr id="13" name="TextBox 12"/>
          <p:cNvSpPr txBox="1"/>
          <p:nvPr/>
        </p:nvSpPr>
        <p:spPr>
          <a:xfrm rot="5400000">
            <a:off x="6115581" y="3452050"/>
            <a:ext cx="1450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Gill Sans MT"/>
                <a:cs typeface="Gill Sans MT"/>
              </a:rPr>
              <a:t>check 21-31</a:t>
            </a:r>
          </a:p>
        </p:txBody>
      </p:sp>
      <p:cxnSp>
        <p:nvCxnSpPr>
          <p:cNvPr id="14" name="Straight Arrow Connector 13"/>
          <p:cNvCxnSpPr/>
          <p:nvPr/>
        </p:nvCxnSpPr>
        <p:spPr bwMode="auto">
          <a:xfrm>
            <a:off x="5055920" y="2971800"/>
            <a:ext cx="1" cy="1676400"/>
          </a:xfrm>
          <a:prstGeom prst="straightConnector1">
            <a:avLst/>
          </a:prstGeom>
          <a:noFill/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>
            <a:off x="6579921" y="2971800"/>
            <a:ext cx="0" cy="2895600"/>
          </a:xfrm>
          <a:prstGeom prst="straightConnector1">
            <a:avLst/>
          </a:prstGeom>
          <a:noFill/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150235" y="2150094"/>
            <a:ext cx="10573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Gill Sans MT"/>
                <a:cs typeface="Gill Sans MT"/>
              </a:rPr>
              <a:t>thread 1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66112" y="2152797"/>
            <a:ext cx="10573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Gill Sans MT"/>
                <a:cs typeface="Gill Sans MT"/>
              </a:rPr>
              <a:t>thread 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040776" y="2152797"/>
            <a:ext cx="10573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Gill Sans MT"/>
                <a:cs typeface="Gill Sans MT"/>
              </a:rPr>
              <a:t>thread 3</a:t>
            </a:r>
          </a:p>
        </p:txBody>
      </p:sp>
      <p:cxnSp>
        <p:nvCxnSpPr>
          <p:cNvPr id="19" name="Straight Arrow Connector 18"/>
          <p:cNvCxnSpPr/>
          <p:nvPr/>
        </p:nvCxnSpPr>
        <p:spPr bwMode="auto">
          <a:xfrm>
            <a:off x="2693721" y="2550204"/>
            <a:ext cx="0" cy="3545796"/>
          </a:xfrm>
          <a:prstGeom prst="straightConnector1">
            <a:avLst/>
          </a:prstGeom>
          <a:noFill/>
          <a:ln w="25400" cap="flat" cmpd="sng" algn="ctr">
            <a:solidFill>
              <a:srgbClr val="FF6600"/>
            </a:solidFill>
            <a:prstDash val="sysDot"/>
            <a:round/>
            <a:headEnd type="none" w="med" len="med"/>
            <a:tailEnd type="arrow"/>
          </a:ln>
          <a:effectLst/>
        </p:spPr>
      </p:cxnSp>
      <p:sp>
        <p:nvSpPr>
          <p:cNvPr id="20" name="TextBox 19"/>
          <p:cNvSpPr txBox="1"/>
          <p:nvPr/>
        </p:nvSpPr>
        <p:spPr>
          <a:xfrm>
            <a:off x="2199911" y="6364680"/>
            <a:ext cx="987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Result: ?</a:t>
            </a:r>
          </a:p>
        </p:txBody>
      </p:sp>
      <p:cxnSp>
        <p:nvCxnSpPr>
          <p:cNvPr id="21" name="Straight Arrow Connector 20"/>
          <p:cNvCxnSpPr/>
          <p:nvPr/>
        </p:nvCxnSpPr>
        <p:spPr bwMode="auto">
          <a:xfrm flipH="1">
            <a:off x="2693721" y="5257800"/>
            <a:ext cx="990600" cy="838200"/>
          </a:xfrm>
          <a:prstGeom prst="straightConnector1">
            <a:avLst/>
          </a:prstGeom>
          <a:noFill/>
          <a:ln w="31750" cap="flat" cmpd="sng" algn="ctr">
            <a:solidFill>
              <a:srgbClr val="FF66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Straight Arrow Connector 21"/>
          <p:cNvCxnSpPr/>
          <p:nvPr/>
        </p:nvCxnSpPr>
        <p:spPr bwMode="auto">
          <a:xfrm flipH="1">
            <a:off x="2693721" y="4648200"/>
            <a:ext cx="2346812" cy="1447800"/>
          </a:xfrm>
          <a:prstGeom prst="straightConnector1">
            <a:avLst/>
          </a:prstGeom>
          <a:noFill/>
          <a:ln w="31750" cap="flat" cmpd="sng" algn="ctr">
            <a:solidFill>
              <a:srgbClr val="FF66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Straight Arrow Connector 22"/>
          <p:cNvCxnSpPr/>
          <p:nvPr/>
        </p:nvCxnSpPr>
        <p:spPr bwMode="auto">
          <a:xfrm flipH="1">
            <a:off x="2693721" y="5867400"/>
            <a:ext cx="3886200" cy="228600"/>
          </a:xfrm>
          <a:prstGeom prst="straightConnector1">
            <a:avLst/>
          </a:prstGeom>
          <a:noFill/>
          <a:ln w="31750" cap="flat" cmpd="sng" algn="ctr">
            <a:solidFill>
              <a:srgbClr val="FF66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/>
          <p:nvPr/>
        </p:nvCxnSpPr>
        <p:spPr bwMode="auto">
          <a:xfrm>
            <a:off x="2693721" y="6096000"/>
            <a:ext cx="0" cy="381000"/>
          </a:xfrm>
          <a:prstGeom prst="straightConnector1">
            <a:avLst/>
          </a:prstGeom>
          <a:noFill/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TextBox 24"/>
          <p:cNvSpPr txBox="1"/>
          <p:nvPr/>
        </p:nvSpPr>
        <p:spPr>
          <a:xfrm>
            <a:off x="374091" y="3556774"/>
            <a:ext cx="22377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 smtClean="0">
                <a:solidFill>
                  <a:srgbClr val="FF6600"/>
                </a:solidFill>
                <a:latin typeface="Gill Sans MT"/>
                <a:cs typeface="Gill Sans MT"/>
              </a:rPr>
              <a:t>wait for completion</a:t>
            </a:r>
            <a:endParaRPr lang="en-US" sz="2000" dirty="0">
              <a:solidFill>
                <a:srgbClr val="FF6600"/>
              </a:solidFill>
              <a:latin typeface="Gill Sans MT"/>
              <a:cs typeface="Gill Sans MT"/>
            </a:endParaRPr>
          </a:p>
          <a:p>
            <a:pPr algn="r"/>
            <a:r>
              <a:rPr lang="en-US" sz="2000" dirty="0" smtClean="0">
                <a:solidFill>
                  <a:srgbClr val="FF6600"/>
                </a:solidFill>
                <a:latin typeface="Gill Sans MT"/>
                <a:cs typeface="Gill Sans MT"/>
              </a:rPr>
              <a:t>(join)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239000" y="2335505"/>
            <a:ext cx="17726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  <a:latin typeface="Gill Sans MT"/>
                <a:cs typeface="Gill Sans MT"/>
              </a:rPr>
              <a:t>create,</a:t>
            </a:r>
          </a:p>
          <a:p>
            <a:r>
              <a:rPr lang="en-US" sz="2000" dirty="0" smtClean="0">
                <a:solidFill>
                  <a:srgbClr val="FF6600"/>
                </a:solidFill>
                <a:latin typeface="Gill Sans MT"/>
                <a:cs typeface="Gill Sans MT"/>
              </a:rPr>
              <a:t>pass arguments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435574" y="5943600"/>
            <a:ext cx="16052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  <a:latin typeface="Gill Sans MT"/>
                <a:cs typeface="Gill Sans MT"/>
              </a:rPr>
              <a:t>return results</a:t>
            </a:r>
          </a:p>
        </p:txBody>
      </p:sp>
    </p:spTree>
    <p:extLst>
      <p:ext uri="{BB962C8B-B14F-4D97-AF65-F5344CB8AC3E}">
        <p14:creationId xmlns:p14="http://schemas.microsoft.com/office/powerpoint/2010/main" val="1284972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Away we go...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2624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 performance</a:t>
            </a:r>
            <a:endParaRPr lang="en-US" dirty="0"/>
          </a:p>
        </p:txBody>
      </p:sp>
      <p:pic>
        <p:nvPicPr>
          <p:cNvPr id="6" name="Picture 5" descr="timing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700" y="1828800"/>
            <a:ext cx="6629400" cy="39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253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 performance</a:t>
            </a:r>
            <a:endParaRPr lang="en-US" dirty="0"/>
          </a:p>
        </p:txBody>
      </p:sp>
      <p:pic>
        <p:nvPicPr>
          <p:cNvPr id="8" name="Picture 7" descr="speedup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874520"/>
            <a:ext cx="6527800" cy="3916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584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time: Scheduling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For real this time...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2624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[Hidden slide] Here’s what I did: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Start with template code</a:t>
            </a:r>
          </a:p>
          <a:p>
            <a:r>
              <a:rPr lang="en-US" dirty="0" smtClean="0"/>
              <a:t>Code it in real time in lecture</a:t>
            </a:r>
          </a:p>
          <a:p>
            <a:r>
              <a:rPr lang="en-US" dirty="0" smtClean="0"/>
              <a:t>Stop occasionally having written stubs, compile, make sure it works</a:t>
            </a:r>
          </a:p>
          <a:p>
            <a:r>
              <a:rPr lang="en-US" dirty="0" smtClean="0"/>
              <a:t>Run it on some big primes for one thread</a:t>
            </a:r>
          </a:p>
          <a:p>
            <a:r>
              <a:rPr lang="en-US" dirty="0" smtClean="0"/>
              <a:t>Increase # of threads, see what happens</a:t>
            </a:r>
          </a:p>
          <a:p>
            <a:r>
              <a:rPr lang="en-US" dirty="0" smtClean="0"/>
              <a:t>Ask: So, how many cores do I have on my machine?</a:t>
            </a:r>
          </a:p>
          <a:p>
            <a:r>
              <a:rPr lang="en-US" dirty="0" smtClean="0"/>
              <a:t>Then, show it.  On mac, open Activity Monitor, double click on the CPU graph to make it bigger.</a:t>
            </a:r>
          </a:p>
          <a:p>
            <a:r>
              <a:rPr lang="en-US" dirty="0" smtClean="0"/>
              <a:t>Take-</a:t>
            </a:r>
            <a:r>
              <a:rPr lang="en-US" dirty="0" err="1" smtClean="0"/>
              <a:t>aways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Mechanics of passing complex </a:t>
            </a:r>
            <a:r>
              <a:rPr lang="en-US" dirty="0" err="1" smtClean="0"/>
              <a:t>args</a:t>
            </a:r>
            <a:r>
              <a:rPr lang="en-US" dirty="0" smtClean="0"/>
              <a:t>, joining, etc.</a:t>
            </a:r>
          </a:p>
          <a:p>
            <a:pPr lvl="1"/>
            <a:r>
              <a:rPr lang="en-US" dirty="0" smtClean="0"/>
              <a:t>Parallelism helps!</a:t>
            </a:r>
          </a:p>
          <a:p>
            <a:pPr lvl="1"/>
            <a:r>
              <a:rPr lang="en-US" dirty="0" smtClean="0"/>
              <a:t>But, you don’t get optimal speedup and that is what you should expect in general.</a:t>
            </a:r>
          </a:p>
        </p:txBody>
      </p:sp>
    </p:spTree>
    <p:extLst>
      <p:ext uri="{BB962C8B-B14F-4D97-AF65-F5344CB8AC3E}">
        <p14:creationId xmlns:p14="http://schemas.microsoft.com/office/powerpoint/2010/main" val="4249222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Pre-lecture quiz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720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</a:t>
            </a:r>
            <a:r>
              <a:rPr lang="en-US" dirty="0" err="1" smtClean="0"/>
              <a:t>get_favorites</a:t>
            </a:r>
            <a:r>
              <a:rPr lang="en-US" dirty="0" smtClean="0"/>
              <a:t>: does it work?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No. </a:t>
            </a:r>
            <a:r>
              <a:rPr lang="en-US" dirty="0" err="1"/>
              <a:t>get_favorites</a:t>
            </a:r>
            <a:r>
              <a:rPr lang="en-US" dirty="0"/>
              <a:t>() returns a pointer to memory which is destroyed before main() gets a chance to use it</a:t>
            </a:r>
            <a:r>
              <a:rPr lang="en-US" dirty="0" smtClean="0"/>
              <a:t>.</a:t>
            </a:r>
          </a:p>
          <a:p>
            <a:r>
              <a:rPr lang="en-US" dirty="0"/>
              <a:t>No. main() might try to print out the numbers before the </a:t>
            </a:r>
            <a:r>
              <a:rPr lang="en-US" dirty="0" err="1"/>
              <a:t>get_favorites</a:t>
            </a:r>
            <a:r>
              <a:rPr lang="en-US" dirty="0"/>
              <a:t> thread finishes</a:t>
            </a:r>
            <a:r>
              <a:rPr lang="en-US" dirty="0" smtClean="0"/>
              <a:t>.</a:t>
            </a:r>
          </a:p>
          <a:p>
            <a:r>
              <a:rPr lang="en-US" dirty="0"/>
              <a:t>No. 42 and 3.14159... are not, in fact, two of your favorite numbers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No. In main(), the parameter passed to </a:t>
            </a:r>
            <a:r>
              <a:rPr lang="en-US" dirty="0" err="1"/>
              <a:t>pthread_join</a:t>
            </a:r>
            <a:r>
              <a:rPr lang="en-US" dirty="0"/>
              <a:t>() should just be </a:t>
            </a:r>
            <a:r>
              <a:rPr lang="en-US" dirty="0" err="1"/>
              <a:t>my_fav</a:t>
            </a:r>
            <a:r>
              <a:rPr lang="en-US" dirty="0"/>
              <a:t> instead of &amp;</a:t>
            </a:r>
            <a:r>
              <a:rPr lang="en-US" dirty="0" err="1"/>
              <a:t>my_fav</a:t>
            </a:r>
            <a:r>
              <a:rPr lang="en-US" dirty="0"/>
              <a:t>, because </a:t>
            </a:r>
            <a:r>
              <a:rPr lang="en-US" dirty="0" err="1"/>
              <a:t>my_fav</a:t>
            </a:r>
            <a:r>
              <a:rPr lang="en-US" dirty="0"/>
              <a:t> is already a pointer.	</a:t>
            </a:r>
          </a:p>
          <a:p>
            <a:r>
              <a:rPr lang="en-US" dirty="0"/>
              <a:t>No. main() should not call free(</a:t>
            </a:r>
            <a:r>
              <a:rPr lang="en-US" dirty="0" err="1"/>
              <a:t>my_fav</a:t>
            </a:r>
            <a:r>
              <a:rPr lang="en-US" dirty="0"/>
              <a:t>), because main() did not allocate the memory. Remove the free() and it will work.	</a:t>
            </a:r>
            <a:endParaRPr lang="en-US" dirty="0" smtClean="0"/>
          </a:p>
          <a:p>
            <a:r>
              <a:rPr lang="en-US" dirty="0" smtClean="0"/>
              <a:t>Yes.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388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What’s the possible output?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2507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User-level vs. kernel-level threads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98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vs. Kernel </a:t>
            </a:r>
            <a:r>
              <a:rPr lang="en-US" dirty="0"/>
              <a:t>Threads</a:t>
            </a:r>
          </a:p>
        </p:txBody>
      </p:sp>
      <p:pic>
        <p:nvPicPr>
          <p:cNvPr id="14341" name="Picture 6" descr="D:\b\b4\IBM\02-1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450" y="2064305"/>
            <a:ext cx="6915150" cy="3270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TextBox 6"/>
          <p:cNvSpPr txBox="1">
            <a:spLocks noChangeArrowheads="1"/>
          </p:cNvSpPr>
          <p:nvPr/>
        </p:nvSpPr>
        <p:spPr bwMode="auto">
          <a:xfrm>
            <a:off x="1752600" y="5498068"/>
            <a:ext cx="190283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r>
              <a:rPr lang="en-US" dirty="0">
                <a:latin typeface="Gill Sans MT"/>
                <a:cs typeface="Gill Sans MT"/>
              </a:rPr>
              <a:t>User-level Threads</a:t>
            </a:r>
          </a:p>
        </p:txBody>
      </p:sp>
      <p:sp>
        <p:nvSpPr>
          <p:cNvPr id="14343" name="TextBox 7"/>
          <p:cNvSpPr txBox="1">
            <a:spLocks noChangeArrowheads="1"/>
          </p:cNvSpPr>
          <p:nvPr/>
        </p:nvSpPr>
        <p:spPr bwMode="auto">
          <a:xfrm>
            <a:off x="5313363" y="5486955"/>
            <a:ext cx="208317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charset="0"/>
                <a:ea typeface="ＭＳ Ｐゴシック" charset="0"/>
              </a:defRPr>
            </a:lvl9pPr>
          </a:lstStyle>
          <a:p>
            <a:r>
              <a:rPr lang="en-US">
                <a:latin typeface="Gill Sans MT"/>
                <a:cs typeface="Gill Sans MT"/>
              </a:rPr>
              <a:t>Kernel-level Threads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239000" y="4191555"/>
            <a:ext cx="228600" cy="381000"/>
          </a:xfrm>
          <a:prstGeom prst="rect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en-US">
              <a:latin typeface="Arial" charset="0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2590800" y="3658155"/>
            <a:ext cx="228600" cy="152400"/>
          </a:xfrm>
          <a:prstGeom prst="rect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5961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Trade-offs?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Kernel thread packages </a:t>
            </a:r>
          </a:p>
          <a:p>
            <a:pPr lvl="1"/>
            <a:r>
              <a:rPr lang="en-US" dirty="0"/>
              <a:t>Each thread can make blocking I/O calls</a:t>
            </a:r>
          </a:p>
          <a:p>
            <a:pPr lvl="1"/>
            <a:r>
              <a:rPr lang="en-US" dirty="0"/>
              <a:t>Can run concurrently on multiple processors</a:t>
            </a:r>
          </a:p>
          <a:p>
            <a:r>
              <a:rPr lang="en-US" dirty="0"/>
              <a:t>Threads in </a:t>
            </a:r>
            <a:r>
              <a:rPr lang="en-US" dirty="0" smtClean="0"/>
              <a:t>user</a:t>
            </a:r>
            <a:r>
              <a:rPr lang="en-US" dirty="0"/>
              <a:t>-level </a:t>
            </a:r>
          </a:p>
          <a:p>
            <a:pPr lvl="1"/>
            <a:r>
              <a:rPr lang="en-US" dirty="0"/>
              <a:t>Fast context switch</a:t>
            </a:r>
          </a:p>
          <a:p>
            <a:pPr lvl="1"/>
            <a:r>
              <a:rPr lang="en-US" dirty="0"/>
              <a:t>Customized scheduling</a:t>
            </a:r>
          </a:p>
          <a:p>
            <a:pPr lvl="1"/>
            <a:r>
              <a:rPr lang="en-US" dirty="0"/>
              <a:t>No need for kernel </a:t>
            </a:r>
            <a:r>
              <a:rPr lang="en-US" dirty="0" smtClean="0"/>
              <a:t>support</a:t>
            </a:r>
          </a:p>
          <a:p>
            <a:r>
              <a:rPr lang="en-US" dirty="0" smtClean="0"/>
              <a:t>Q: Is kernel thread context-switching faster than process context-switching?  Why or why not?</a:t>
            </a:r>
          </a:p>
          <a:p>
            <a:pPr lvl="1"/>
            <a:r>
              <a:rPr lang="en-US" dirty="0" smtClean="0"/>
              <a:t>Both need to switch to kernel mode, swap registers, change program counter, ...</a:t>
            </a:r>
          </a:p>
          <a:p>
            <a:pPr lvl="1"/>
            <a:r>
              <a:rPr lang="en-US" dirty="0" smtClean="0"/>
              <a:t>Kernel threads don’t need to change virtual memory spaces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0258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to use threads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131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range lecture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00000"/>
      </a:hlink>
      <a:folHlink>
        <a:srgbClr val="C00000"/>
      </a:folHlink>
    </a:clrScheme>
    <a:fontScheme name="Custom 1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arrow" w="med" len="med"/>
        </a:ln>
        <a:effectLst/>
      </a:spPr>
      <a:bodyPr rtlCol="0" anchor="ctr"/>
      <a:lstStyle>
        <a:defPPr algn="ctr">
          <a:defRPr/>
        </a:defPPr>
      </a:lstStyle>
    </a:spDef>
    <a:lnDef>
      <a:spPr bwMode="auto">
        <a:noFill/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none" rtlCol="0">
        <a:spAutoFit/>
      </a:bodyPr>
      <a:lstStyle>
        <a:defPPr>
          <a:defRPr sz="1800" dirty="0" smtClean="0">
            <a:latin typeface="Calibri" pitchFamily="34" charset="0"/>
          </a:defRPr>
        </a:defPPr>
      </a:lstStyle>
    </a:txDef>
  </a:objectDefaults>
  <a:extraClrSchemeLst>
    <a:extraClrScheme>
      <a:clrScheme name="class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Orange lecture.thmx</Template>
  <TotalTime>2166</TotalTime>
  <Words>868</Words>
  <Application>Microsoft Macintosh PowerPoint</Application>
  <PresentationFormat>On-screen Show (4:3)</PresentationFormat>
  <Paragraphs>135</Paragraphs>
  <Slides>25</Slides>
  <Notes>4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Orange lecture</vt:lpstr>
      <vt:lpstr>Threads: putting the pieces together</vt:lpstr>
      <vt:lpstr>Goals for today</vt:lpstr>
      <vt:lpstr>Pre-lecture quiz</vt:lpstr>
      <vt:lpstr>1. get_favorites: does it work?</vt:lpstr>
      <vt:lpstr>2. What’s the possible output?</vt:lpstr>
      <vt:lpstr>3. User-level vs. kernel-level threads</vt:lpstr>
      <vt:lpstr>User vs. Kernel Threads</vt:lpstr>
      <vt:lpstr>Trade-offs?</vt:lpstr>
      <vt:lpstr>When to use threads</vt:lpstr>
      <vt:lpstr>Why threads?</vt:lpstr>
      <vt:lpstr>Tasks suitable for threading</vt:lpstr>
      <vt:lpstr>Putting it all together: primality testing</vt:lpstr>
      <vt:lpstr>Primality testing goals</vt:lpstr>
      <vt:lpstr>Attacking the problem</vt:lpstr>
      <vt:lpstr>PowerPoint Presentation</vt:lpstr>
      <vt:lpstr>Same design pattern: Simulate the universe</vt:lpstr>
      <vt:lpstr>Same design pattern: Download movies</vt:lpstr>
      <vt:lpstr>Same design pattern: Render movies</vt:lpstr>
      <vt:lpstr>Decision: processes or threads?</vt:lpstr>
      <vt:lpstr>Planning the thread operations</vt:lpstr>
      <vt:lpstr>Away we go...</vt:lpstr>
      <vt:lpstr>Parallel performance</vt:lpstr>
      <vt:lpstr>Parallel performance</vt:lpstr>
      <vt:lpstr>Next time: Scheduling</vt:lpstr>
      <vt:lpstr>[Hidden slide] Here’s what I did:</vt:lpstr>
    </vt:vector>
  </TitlesOfParts>
  <Company>University of Illinois at Urbana-Champaign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Threads wrap-up</dc:title>
  <dc:creator>Philip Godfrey</dc:creator>
  <cp:lastModifiedBy>Philip Godfrey</cp:lastModifiedBy>
  <cp:revision>45</cp:revision>
  <cp:lastPrinted>2012-02-24T13:21:09Z</cp:lastPrinted>
  <dcterms:created xsi:type="dcterms:W3CDTF">2012-02-24T08:02:12Z</dcterms:created>
  <dcterms:modified xsi:type="dcterms:W3CDTF">2012-02-25T20:14:19Z</dcterms:modified>
</cp:coreProperties>
</file>

<file path=docProps/thumbnail.jpeg>
</file>